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70" r:id="rId6"/>
    <p:sldId id="264" r:id="rId7"/>
    <p:sldId id="263" r:id="rId8"/>
    <p:sldId id="259" r:id="rId9"/>
    <p:sldId id="261" r:id="rId10"/>
    <p:sldId id="265" r:id="rId11"/>
    <p:sldId id="267" r:id="rId12"/>
    <p:sldId id="266" r:id="rId13"/>
    <p:sldId id="268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chta User" initials="MU" lastIdx="1" clrIdx="0">
    <p:extLst>
      <p:ext uri="{19B8F6BF-5375-455C-9EA6-DF929625EA0E}">
        <p15:presenceInfo xmlns:p15="http://schemas.microsoft.com/office/powerpoint/2012/main" userId="4322cb6cba9896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E5D03-9754-4E0D-ACA1-AD8F779D4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A1AFE7-E440-4665-A2BA-5961348EA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B03F2-2231-4624-B242-ED9E12E4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D75C-8C01-47F8-A58F-AEC0422B2DF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A01C1F-77BE-4ABF-8F8F-979C989A5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DF87F-AE0E-49DF-A9C4-7149E308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35F2-EAFF-4B46-9DEC-AF4505037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0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E0BE2-C4EE-4202-B79C-1EEE2051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3B58B9-DEB9-4ED9-B61F-CCBD72072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59DF07-F3FA-45FE-964F-C0D18AC6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D75C-8C01-47F8-A58F-AEC0422B2DF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046884-F646-499D-BF38-11AAD3FE9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42A34-34EE-463E-A08F-7A3C44C9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35F2-EAFF-4B46-9DEC-AF4505037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2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98F830-F0CF-4BA2-97F9-3EDFC3373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E049D1-D582-4058-AF4A-88115B731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8FF1CC-9907-443D-965E-1F715F1D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D75C-8C01-47F8-A58F-AEC0422B2DF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441EC8-A257-46BE-8899-2697887B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D0FC3-277E-413D-9E7A-6F3A9AFB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35F2-EAFF-4B46-9DEC-AF4505037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A61F6-FEBF-41C0-B268-1A9883EE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F7118B-8BE7-493A-822D-D7FCEADAB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804198-9BFB-4F5A-90D6-D27A2DBF0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D75C-8C01-47F8-A58F-AEC0422B2DF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1A8DF-5F68-4F2F-9330-878EB9D5B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A7FCD-93D0-4E0F-87FE-AE2F4741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35F2-EAFF-4B46-9DEC-AF4505037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5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F9454-0E8B-47BE-A0B2-75472814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6CFFFA-8F2F-4CE5-8460-5BC8345CC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674AF-5D96-4E25-B31A-3E93F4C55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D75C-8C01-47F8-A58F-AEC0422B2DF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E96E9-05C4-4813-B615-7F6E86B5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858FD7-3DFD-496C-A2CE-6F91C4B0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35F2-EAFF-4B46-9DEC-AF4505037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32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247DA-37ED-4218-9FB9-CFB6FBAB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5E36AE-BF3C-42E8-B904-07801CFD5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5DB990-5F24-402F-8ECF-03AF5CC89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44205D-E542-4ACE-980C-1B051992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D75C-8C01-47F8-A58F-AEC0422B2DF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298EB0-1614-452C-92C4-8956DF98E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AF9C8A-7CF8-4078-83F3-09B1F323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35F2-EAFF-4B46-9DEC-AF4505037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86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9BEB5-9762-44EB-914D-8BBA3BF6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D825FA-804E-4733-91F3-FC6E9D123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CB64C-C6CC-4513-8909-26F902299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1CCCB8-D4C4-4D01-9D16-1BB9655F6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DC6044-5CFE-4557-88E2-FFF609059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2372CB-7353-4C4D-8D36-38B36606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D75C-8C01-47F8-A58F-AEC0422B2DF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A39F3C-E239-4511-B235-EB0C15FB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B1BEBE-21CB-4575-B803-D506359E0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35F2-EAFF-4B46-9DEC-AF4505037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48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2C9A1-0B1E-4A24-80FB-8BF158AE7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848429-850F-409D-9D2C-87C89F78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D75C-8C01-47F8-A58F-AEC0422B2DF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100D83-FA13-429D-9507-0C78C9CA4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C58E71-5E9F-497F-B7FF-9785F60F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35F2-EAFF-4B46-9DEC-AF4505037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7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C1E88D-51C4-411C-91A1-F8549AFD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D75C-8C01-47F8-A58F-AEC0422B2DF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21FA7A-E7D6-4631-8E92-C73B7263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ED4EA1-4A9F-42BF-9DDB-113C4F73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35F2-EAFF-4B46-9DEC-AF4505037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4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A625C-2034-4107-8A41-E50E8454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22AAD6-D79F-4382-8C66-0464D89B7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193E84-6D9A-4279-B57F-BF7D28386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116FFD-51FD-48EF-835A-EC8BB1E92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D75C-8C01-47F8-A58F-AEC0422B2DF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5C396-E505-40B8-B468-DF498D0C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3C6F0C-EA74-4C0A-8DEB-421E6A1D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35F2-EAFF-4B46-9DEC-AF4505037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7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16372-214D-4871-85E1-7982EDBE5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0B3F1-D34C-4224-BF1F-BA2120EB2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25EFC5-7274-4AB2-AAE0-E23300523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AF9F1C-88BB-4112-9CCC-B92D3A00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D75C-8C01-47F8-A58F-AEC0422B2DF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E3CE6-0F3D-4481-BFEB-7C9936AE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0E93A7-1C06-41C8-9227-C30F59B8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35F2-EAFF-4B46-9DEC-AF4505037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62672-F0B2-4DBD-B788-8812C48F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9228A-EE85-4C1B-AC1A-B19F1E897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BED71D-3CFC-44BE-8026-E84A74243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0D75C-8C01-47F8-A58F-AEC0422B2DFF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EF5561-19D6-481B-AAD9-53C533B0B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522447-EB72-4D9B-BA8F-63F71415F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235F2-EAFF-4B46-9DEC-AF4505037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6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555108-8D99-4E41-AD91-20DA849A2A8B}"/>
              </a:ext>
            </a:extLst>
          </p:cNvPr>
          <p:cNvSpPr txBox="1"/>
          <p:nvPr/>
        </p:nvSpPr>
        <p:spPr>
          <a:xfrm>
            <a:off x="3060946" y="292964"/>
            <a:ext cx="60701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КАЗАХСКИЙ НАЦИОНАЛЬНЫЙ УНИВЕРСИТЕТ ИМ. АЛЬ-ФАРАБИ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67750-822A-47A7-893A-E58D70015C6D}"/>
              </a:ext>
            </a:extLst>
          </p:cNvPr>
          <p:cNvSpPr txBox="1"/>
          <p:nvPr/>
        </p:nvSpPr>
        <p:spPr>
          <a:xfrm>
            <a:off x="3060946" y="1000850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Высшая школа экономики и бизнеса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Кафедра «Финансы и учет»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A36AD-74D3-47D3-8944-B926643AB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72" y="1968648"/>
            <a:ext cx="2601055" cy="23117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FE6AF6-0CD1-4BDD-A629-BC20056C1522}"/>
              </a:ext>
            </a:extLst>
          </p:cNvPr>
          <p:cNvSpPr txBox="1"/>
          <p:nvPr/>
        </p:nvSpPr>
        <p:spPr>
          <a:xfrm>
            <a:off x="2780375" y="4562462"/>
            <a:ext cx="66312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Тема лекции 1: «Понятие и сущность валютных операций и валютной системы»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A07BA2-BBD1-442C-81B2-DC2C57DFF540}"/>
              </a:ext>
            </a:extLst>
          </p:cNvPr>
          <p:cNvSpPr txBox="1"/>
          <p:nvPr/>
        </p:nvSpPr>
        <p:spPr>
          <a:xfrm>
            <a:off x="6533964" y="5857150"/>
            <a:ext cx="59495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</a:rPr>
              <a:t>Дисциплина: «Валютные операции и современная валютная система»</a:t>
            </a:r>
          </a:p>
          <a:p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</a:rPr>
              <a:t>Преподаватель:  к.э.н., </a:t>
            </a:r>
            <a:r>
              <a:rPr lang="ru-RU" sz="1800" b="1" dirty="0" err="1">
                <a:solidFill>
                  <a:prstClr val="black"/>
                </a:solidFill>
                <a:latin typeface="Arial" panose="020B0604020202020204" pitchFamily="34" charset="0"/>
              </a:rPr>
              <a:t>и.о</a:t>
            </a: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</a:rPr>
              <a:t>. доцента Алиева Б.М.</a:t>
            </a:r>
          </a:p>
        </p:txBody>
      </p:sp>
    </p:spTree>
    <p:extLst>
      <p:ext uri="{BB962C8B-B14F-4D97-AF65-F5344CB8AC3E}">
        <p14:creationId xmlns:p14="http://schemas.microsoft.com/office/powerpoint/2010/main" val="1877818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CDD208-1FE4-4BBA-B099-22100E31F055}"/>
              </a:ext>
            </a:extLst>
          </p:cNvPr>
          <p:cNvSpPr txBox="1"/>
          <p:nvPr/>
        </p:nvSpPr>
        <p:spPr>
          <a:xfrm>
            <a:off x="2341855" y="115410"/>
            <a:ext cx="7508290" cy="520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3. Понятие валюты и её виды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F98AEB0-74CB-445D-8680-C9D6613DAB19}"/>
              </a:ext>
            </a:extLst>
          </p:cNvPr>
          <p:cNvSpPr/>
          <p:nvPr/>
        </p:nvSpPr>
        <p:spPr>
          <a:xfrm>
            <a:off x="736846" y="923278"/>
            <a:ext cx="5948041" cy="2032987"/>
          </a:xfrm>
          <a:prstGeom prst="ellipse">
            <a:avLst/>
          </a:prstGeom>
          <a:scene3d>
            <a:camera prst="obliqueTop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Валюта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это денежная единица, которая используется как мировые деньги, то есть как международная расчетная единица, способ оборота и платежа.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4" name="Picture 6" descr="Комментарий: Россия признала, что валюта евро - это всерьез и надолго |  Экономика в Германии и мире: новости и аналитика | DW | 04.06.2021">
            <a:extLst>
              <a:ext uri="{FF2B5EF4-FFF2-40B4-BE49-F238E27FC236}">
                <a16:creationId xmlns:a16="http://schemas.microsoft.com/office/drawing/2014/main" id="{FFFD6738-4809-47FA-B175-8B757C27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9986"/>
            <a:ext cx="12192000" cy="38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C32B53-7617-4AEE-84F1-B5B6F78408AE}"/>
              </a:ext>
            </a:extLst>
          </p:cNvPr>
          <p:cNvSpPr txBox="1"/>
          <p:nvPr/>
        </p:nvSpPr>
        <p:spPr>
          <a:xfrm>
            <a:off x="9128464" y="4602956"/>
            <a:ext cx="285639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sz="1600" b="0" i="0" u="sng" dirty="0">
                <a:effectLst/>
                <a:latin typeface="inherit"/>
              </a:rPr>
              <a:t>- коллективная валюта</a:t>
            </a:r>
            <a:r>
              <a:rPr lang="ru-RU" sz="1600" b="0" i="0" dirty="0">
                <a:effectLst/>
                <a:latin typeface="inherit"/>
              </a:rPr>
              <a:t> </a:t>
            </a:r>
            <a:r>
              <a:rPr lang="ru-RU" sz="1600" b="0" i="0" dirty="0">
                <a:effectLst/>
                <a:latin typeface="Roboto" panose="02000000000000000000" pitchFamily="2" charset="0"/>
              </a:rPr>
              <a:t> - международные денежные единицы, эмиссию которых осуществляют межправительственные  валютно-кредитные организации (евро, СДР).</a:t>
            </a:r>
            <a:endParaRPr lang="ru-RU" sz="1600" b="0" i="0" dirty="0">
              <a:effectLst/>
              <a:latin typeface="inheri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729A9D-00FD-4435-915A-023F30B6BCBF}"/>
              </a:ext>
            </a:extLst>
          </p:cNvPr>
          <p:cNvSpPr txBox="1"/>
          <p:nvPr/>
        </p:nvSpPr>
        <p:spPr>
          <a:xfrm>
            <a:off x="4159188" y="3323696"/>
            <a:ext cx="45542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b="0" i="0" dirty="0">
                <a:effectLst/>
                <a:latin typeface="Roboto" panose="02000000000000000000" pitchFamily="2" charset="0"/>
              </a:rPr>
              <a:t>В зависимости от эмитента валютных средств: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EE0AEB-F9B5-4A73-A946-DAE9B0986FC5}"/>
              </a:ext>
            </a:extLst>
          </p:cNvPr>
          <p:cNvSpPr txBox="1"/>
          <p:nvPr/>
        </p:nvSpPr>
        <p:spPr>
          <a:xfrm>
            <a:off x="289264" y="4872074"/>
            <a:ext cx="3915053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sz="1600" b="0" i="0" dirty="0">
                <a:effectLst/>
                <a:latin typeface="Roboto" panose="02000000000000000000" pitchFamily="2" charset="0"/>
              </a:rPr>
              <a:t>- </a:t>
            </a:r>
            <a:r>
              <a:rPr lang="ru-RU" sz="1600" b="0" i="0" u="sng" dirty="0">
                <a:effectLst/>
                <a:latin typeface="Roboto" panose="02000000000000000000" pitchFamily="2" charset="0"/>
              </a:rPr>
              <a:t>национальная валюта</a:t>
            </a:r>
            <a:r>
              <a:rPr lang="ru-RU" sz="1600" b="0" i="0" dirty="0">
                <a:effectLst/>
                <a:latin typeface="Roboto" panose="02000000000000000000" pitchFamily="2" charset="0"/>
              </a:rPr>
              <a:t>- платежное средство (денежная единица) определенного государства (гривна, доллар, марка, фунт стерлингов и тому подобное);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D7704E-7697-488C-BCD6-FB931AAF8AC0}"/>
              </a:ext>
            </a:extLst>
          </p:cNvPr>
          <p:cNvSpPr txBox="1"/>
          <p:nvPr/>
        </p:nvSpPr>
        <p:spPr>
          <a:xfrm>
            <a:off x="4546477" y="4602956"/>
            <a:ext cx="3915053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sz="1600" b="0" i="0" dirty="0">
                <a:effectLst/>
                <a:latin typeface="Roboto" panose="02000000000000000000" pitchFamily="2" charset="0"/>
              </a:rPr>
              <a:t>-</a:t>
            </a:r>
            <a:r>
              <a:rPr lang="ru-RU" sz="1600" b="0" i="0" u="sng" dirty="0">
                <a:effectLst/>
                <a:latin typeface="Roboto" panose="02000000000000000000" pitchFamily="2" charset="0"/>
              </a:rPr>
              <a:t> иностранная валюта</a:t>
            </a:r>
            <a:r>
              <a:rPr lang="ru-RU" sz="1600" b="0" i="0" dirty="0">
                <a:effectLst/>
                <a:latin typeface="Roboto" panose="02000000000000000000" pitchFamily="2" charset="0"/>
              </a:rPr>
              <a:t> – денежные знаки  зарубежных стран, а также кредитные и платежные средства (чеки, векселя) в иностранных денежных единицах, которые используются в международных расчетах;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C0A3310-4CB1-4553-B0F7-E8BB660EF98F}"/>
              </a:ext>
            </a:extLst>
          </p:cNvPr>
          <p:cNvCxnSpPr>
            <a:endCxn id="16" idx="0"/>
          </p:cNvCxnSpPr>
          <p:nvPr/>
        </p:nvCxnSpPr>
        <p:spPr>
          <a:xfrm flipH="1">
            <a:off x="2246791" y="3970027"/>
            <a:ext cx="4189519" cy="902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116B95B5-2020-4736-83DD-E7E7B9986794}"/>
              </a:ext>
            </a:extLst>
          </p:cNvPr>
          <p:cNvCxnSpPr>
            <a:stCxn id="14" idx="2"/>
          </p:cNvCxnSpPr>
          <p:nvPr/>
        </p:nvCxnSpPr>
        <p:spPr>
          <a:xfrm>
            <a:off x="6436311" y="3970027"/>
            <a:ext cx="4225771" cy="632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6AEF676B-B069-4354-992F-56D004889D35}"/>
              </a:ext>
            </a:extLst>
          </p:cNvPr>
          <p:cNvCxnSpPr/>
          <p:nvPr/>
        </p:nvCxnSpPr>
        <p:spPr>
          <a:xfrm>
            <a:off x="6436310" y="3970027"/>
            <a:ext cx="15908" cy="632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03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5B0414-B83F-41E1-A818-398318CA9FE8}"/>
              </a:ext>
            </a:extLst>
          </p:cNvPr>
          <p:cNvSpPr txBox="1"/>
          <p:nvPr/>
        </p:nvSpPr>
        <p:spPr>
          <a:xfrm>
            <a:off x="2887462" y="188279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3. Понятие валюты и её виды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CF7095-A579-4998-BE2E-0621135E8795}"/>
              </a:ext>
            </a:extLst>
          </p:cNvPr>
          <p:cNvSpPr txBox="1"/>
          <p:nvPr/>
        </p:nvSpPr>
        <p:spPr>
          <a:xfrm>
            <a:off x="5827079" y="2053696"/>
            <a:ext cx="442404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0" i="0" u="sng" dirty="0">
                <a:effectLst/>
                <a:latin typeface="inherit"/>
              </a:rPr>
              <a:t>неконвертируемая (замкнутая)  валюта</a:t>
            </a:r>
            <a:r>
              <a:rPr lang="ru-RU" b="0" i="0" dirty="0">
                <a:effectLst/>
                <a:latin typeface="inherit"/>
              </a:rPr>
              <a:t>–это валюта, функционирующая только в пределах одной страны и не обмениваемая на другие валюты.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7EDE7-437E-41F6-91AE-8B23E2030FDC}"/>
              </a:ext>
            </a:extLst>
          </p:cNvPr>
          <p:cNvSpPr txBox="1"/>
          <p:nvPr/>
        </p:nvSpPr>
        <p:spPr>
          <a:xfrm>
            <a:off x="2646655" y="1086414"/>
            <a:ext cx="48627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0" i="0" dirty="0">
                <a:effectLst/>
                <a:latin typeface="Roboto" panose="02000000000000000000" pitchFamily="2" charset="0"/>
              </a:rPr>
              <a:t>В зависимости от режима использования: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4E57B0-5FB8-450E-B052-D013F2E611D5}"/>
              </a:ext>
            </a:extLst>
          </p:cNvPr>
          <p:cNvSpPr txBox="1"/>
          <p:nvPr/>
        </p:nvSpPr>
        <p:spPr>
          <a:xfrm>
            <a:off x="668044" y="2053696"/>
            <a:ext cx="395722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0" i="0" u="sng" dirty="0">
                <a:effectLst/>
                <a:latin typeface="inherit"/>
              </a:rPr>
              <a:t>свободно конвертируемая  валюта</a:t>
            </a:r>
            <a:r>
              <a:rPr lang="ru-RU" b="0" i="0" dirty="0">
                <a:effectLst/>
                <a:latin typeface="inherit"/>
              </a:rPr>
              <a:t>– валюта, свободно и неограниченно обмениваемая на другие иностранные валюты. 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52E2267-38F2-4B0A-BF05-E45ABF9EE1CE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flipH="1">
            <a:off x="2646655" y="1455746"/>
            <a:ext cx="2431372" cy="59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71902B3-14AA-4943-BE2C-CBE154517ADB}"/>
              </a:ext>
            </a:extLst>
          </p:cNvPr>
          <p:cNvCxnSpPr>
            <a:stCxn id="8" idx="2"/>
            <a:endCxn id="6" idx="0"/>
          </p:cNvCxnSpPr>
          <p:nvPr/>
        </p:nvCxnSpPr>
        <p:spPr>
          <a:xfrm>
            <a:off x="5078027" y="1455746"/>
            <a:ext cx="2961072" cy="59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010E5D4-6E4B-441F-9142-802D5CCFEF84}"/>
              </a:ext>
            </a:extLst>
          </p:cNvPr>
          <p:cNvSpPr txBox="1"/>
          <p:nvPr/>
        </p:nvSpPr>
        <p:spPr>
          <a:xfrm>
            <a:off x="4588644" y="5052304"/>
            <a:ext cx="3014712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4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валюта соглашения</a:t>
            </a:r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(цены) - валюта, в которой устанавливается цена товара или услуг во внешнеторговом контракте или определяется сумма предоставления международного кредита.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F6D6A7-B300-473B-ADD5-F20DC8CCC48C}"/>
              </a:ext>
            </a:extLst>
          </p:cNvPr>
          <p:cNvSpPr txBox="1"/>
          <p:nvPr/>
        </p:nvSpPr>
        <p:spPr>
          <a:xfrm>
            <a:off x="2461334" y="3851975"/>
            <a:ext cx="60945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b="0" i="0" dirty="0">
                <a:effectLst/>
                <a:latin typeface="Roboto" panose="02000000000000000000" pitchFamily="2" charset="0"/>
              </a:rPr>
              <a:t>В зависимости от сферы и цели использования: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9EFB1A-1997-4A9E-A5B8-AB83C57DC375}"/>
              </a:ext>
            </a:extLst>
          </p:cNvPr>
          <p:cNvSpPr txBox="1"/>
          <p:nvPr/>
        </p:nvSpPr>
        <p:spPr>
          <a:xfrm>
            <a:off x="690972" y="4971367"/>
            <a:ext cx="3014713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sz="1400" b="0" i="0" dirty="0">
                <a:effectLst/>
                <a:latin typeface="Roboto" panose="02000000000000000000" pitchFamily="2" charset="0"/>
              </a:rPr>
              <a:t>-   </a:t>
            </a:r>
            <a:r>
              <a:rPr lang="ru-RU" sz="1400" b="0" i="0" u="sng" dirty="0">
                <a:effectLst/>
                <a:latin typeface="Roboto" panose="02000000000000000000" pitchFamily="2" charset="0"/>
              </a:rPr>
              <a:t>валюта оплаты</a:t>
            </a:r>
            <a:r>
              <a:rPr lang="ru-RU" sz="1400" b="0" i="0" dirty="0">
                <a:effectLst/>
                <a:latin typeface="Roboto" panose="02000000000000000000" pitchFamily="2" charset="0"/>
              </a:rPr>
              <a:t> - валюта, которой осуществляют фактическую оплату товаров и услуг согласно  внешнеэкономическому соглашению или погашение международного кредита;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2ACB73-1C8E-46AA-9CD9-22E0A7B1D700}"/>
              </a:ext>
            </a:extLst>
          </p:cNvPr>
          <p:cNvSpPr txBox="1"/>
          <p:nvPr/>
        </p:nvSpPr>
        <p:spPr>
          <a:xfrm>
            <a:off x="8325034" y="5052304"/>
            <a:ext cx="2881173" cy="946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sz="1400" b="0" i="0" u="sng" dirty="0">
                <a:effectLst/>
                <a:latin typeface="Roboto" panose="02000000000000000000" pitchFamily="2" charset="0"/>
              </a:rPr>
              <a:t>- валюта кредита </a:t>
            </a:r>
            <a:r>
              <a:rPr lang="ru-RU" sz="1400" b="0" i="0" dirty="0">
                <a:effectLst/>
                <a:latin typeface="Roboto" panose="02000000000000000000" pitchFamily="2" charset="0"/>
              </a:rPr>
              <a:t>- валюта, которой по соглашению кредитора и заемщика предоставляется кредит;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7C1EAC0-9E12-48BB-9290-A0A1C8E82E9F}"/>
              </a:ext>
            </a:extLst>
          </p:cNvPr>
          <p:cNvCxnSpPr>
            <a:stCxn id="18" idx="2"/>
            <a:endCxn id="20" idx="0"/>
          </p:cNvCxnSpPr>
          <p:nvPr/>
        </p:nvCxnSpPr>
        <p:spPr>
          <a:xfrm flipH="1">
            <a:off x="2198329" y="4221307"/>
            <a:ext cx="3310265" cy="750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956ED0C6-1D7C-4557-97EE-CE45B61423C4}"/>
              </a:ext>
            </a:extLst>
          </p:cNvPr>
          <p:cNvCxnSpPr>
            <a:stCxn id="18" idx="2"/>
            <a:endCxn id="22" idx="0"/>
          </p:cNvCxnSpPr>
          <p:nvPr/>
        </p:nvCxnSpPr>
        <p:spPr>
          <a:xfrm>
            <a:off x="5508594" y="4221307"/>
            <a:ext cx="4257027" cy="830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5B18CEA3-577F-4CBF-BA02-3BBCC1FEE57B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5508594" y="4221307"/>
            <a:ext cx="0" cy="830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20" name="Picture 4" descr="Символы евро, доллара и рубля">
            <a:extLst>
              <a:ext uri="{FF2B5EF4-FFF2-40B4-BE49-F238E27FC236}">
                <a16:creationId xmlns:a16="http://schemas.microsoft.com/office/drawing/2014/main" id="{F68E5026-55BE-43E6-B7C7-F1A0217E5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937" y="3474035"/>
            <a:ext cx="2657368" cy="140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18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лассификация валют по статусу:">
            <a:extLst>
              <a:ext uri="{FF2B5EF4-FFF2-40B4-BE49-F238E27FC236}">
                <a16:creationId xmlns:a16="http://schemas.microsoft.com/office/drawing/2014/main" id="{117D7851-965D-4306-9142-1ED625E02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1" r="43436"/>
          <a:stretch/>
        </p:blipFill>
        <p:spPr bwMode="auto">
          <a:xfrm>
            <a:off x="561514" y="1313895"/>
            <a:ext cx="4241306" cy="480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4C1EF3-F350-49BF-9286-9DF46D282E18}"/>
              </a:ext>
            </a:extLst>
          </p:cNvPr>
          <p:cNvSpPr txBox="1"/>
          <p:nvPr/>
        </p:nvSpPr>
        <p:spPr>
          <a:xfrm>
            <a:off x="3162670" y="188279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3. Понятие валюты и её виды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9B34F-E9E8-4BC7-A082-A38852965809}"/>
              </a:ext>
            </a:extLst>
          </p:cNvPr>
          <p:cNvSpPr txBox="1"/>
          <p:nvPr/>
        </p:nvSpPr>
        <p:spPr>
          <a:xfrm>
            <a:off x="5284433" y="1580826"/>
            <a:ext cx="6513989" cy="5170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Темп инфляции. </a:t>
            </a:r>
            <a:r>
              <a:rPr lang="ru-RU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Чем выше темп инфляции в стране, тем ниже курс ее валюты.</a:t>
            </a:r>
          </a:p>
          <a:p>
            <a:pPr algn="ctr"/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Состояние платежного баланса</a:t>
            </a:r>
            <a:r>
              <a:rPr lang="ru-RU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Разница процентных ставок в разных странах.</a:t>
            </a:r>
          </a:p>
          <a:p>
            <a:pPr algn="ctr"/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Деятельность валютных рынков и спекулятивные валютные операции. </a:t>
            </a:r>
            <a:r>
              <a:rPr lang="ru-RU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Если курс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какой-либо валюты имеет тенденцию к понижению, то фирмы и банки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заблаговременно продают ее на более устойчивые валюты, что ухудшает позиции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ослабленной валюты.</a:t>
            </a:r>
          </a:p>
          <a:p>
            <a:pPr algn="ctr"/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Степень использования определенной валюты на еврорынке и в международных</a:t>
            </a:r>
            <a:b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расчетах. </a:t>
            </a:r>
            <a:r>
              <a:rPr lang="ru-RU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Например, тот факт, что 60% операций </a:t>
            </a:r>
            <a:r>
              <a:rPr lang="ru-RU" sz="11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евробанков</a:t>
            </a:r>
            <a:r>
              <a:rPr lang="ru-RU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50% международных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расчетов осуществляются в долларах, определяет масштабы спроса и предложения этой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валюты.</a:t>
            </a:r>
          </a:p>
          <a:p>
            <a:pPr algn="ctr"/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курсовое соотношение валют воздействует также</a:t>
            </a:r>
            <a:r>
              <a:rPr lang="ru-RU" sz="11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ускорение или задержка</a:t>
            </a:r>
            <a:b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международных платежей. </a:t>
            </a:r>
            <a:r>
              <a:rPr lang="ru-RU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ожидании снижения курса национальной валюты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импортеры стремятся ускорить платежи контрагентам в иностранной валюте, чтобы не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нести потерь при повышении ее курса, а экспортеры задерживают репатриацию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валютной выручки</a:t>
            </a:r>
          </a:p>
          <a:p>
            <a:pPr algn="ctr"/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Степень доверия к валюте на национальном и мировых рынках. </a:t>
            </a:r>
            <a:r>
              <a:rPr lang="ru-RU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Она определяется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состоянием экономики и политической обстановкой в стране, а также рассмотренными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выше факторами, оказывающими воздействие на валютный курс.</a:t>
            </a:r>
          </a:p>
          <a:p>
            <a:pPr algn="ctr"/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Валютная политика. </a:t>
            </a:r>
            <a:r>
              <a:rPr lang="ru-RU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Соотношение рыночного и государственного регулирования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валютного курса влияет на его динамику</a:t>
            </a:r>
            <a:r>
              <a:rPr lang="ru-RU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BC3530-F659-4599-9D50-57F919CA80FE}"/>
              </a:ext>
            </a:extLst>
          </p:cNvPr>
          <p:cNvSpPr txBox="1"/>
          <p:nvPr/>
        </p:nvSpPr>
        <p:spPr>
          <a:xfrm>
            <a:off x="5535966" y="976594"/>
            <a:ext cx="60945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Факторы, влияющие на валютный курс</a:t>
            </a:r>
          </a:p>
        </p:txBody>
      </p:sp>
    </p:spTree>
    <p:extLst>
      <p:ext uri="{BB962C8B-B14F-4D97-AF65-F5344CB8AC3E}">
        <p14:creationId xmlns:p14="http://schemas.microsoft.com/office/powerpoint/2010/main" val="307591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AD101E-6B2A-488B-BFAB-19C17BDC9267}"/>
              </a:ext>
            </a:extLst>
          </p:cNvPr>
          <p:cNvSpPr txBox="1"/>
          <p:nvPr/>
        </p:nvSpPr>
        <p:spPr>
          <a:xfrm>
            <a:off x="421134" y="2432481"/>
            <a:ext cx="7694720" cy="3933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b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Современный мировой валютный рынок характеризуется</a:t>
            </a:r>
            <a:b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следующими основными особенностями.</a:t>
            </a:r>
          </a:p>
          <a:p>
            <a:pPr algn="ctr"/>
            <a:b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Глобализация валютного рынка на основе усиления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интернационализации хозяйственных связей;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Операции совершаются непрерывно в течение суток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попеременно во всех частях света;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Технологическое переоснащение валютных рынков с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переходом на электронные системы;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Сформировался глобальный межбанковский валютный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рынок;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Мощный и ликвидный мировой валютный рынок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нестабилен и крайне чувствителен к экономическим и политическим новостям</a:t>
            </a:r>
            <a:b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D196D-C4A8-44AF-912D-5EF6526D9E19}"/>
              </a:ext>
            </a:extLst>
          </p:cNvPr>
          <p:cNvSpPr txBox="1"/>
          <p:nvPr/>
        </p:nvSpPr>
        <p:spPr>
          <a:xfrm>
            <a:off x="3048740" y="172660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4. Валютные рынки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475A5-9B62-4E25-835C-F012B573D20B}"/>
              </a:ext>
            </a:extLst>
          </p:cNvPr>
          <p:cNvSpPr txBox="1"/>
          <p:nvPr/>
        </p:nvSpPr>
        <p:spPr>
          <a:xfrm>
            <a:off x="2973463" y="1169098"/>
            <a:ext cx="692236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Валютные рынки 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рынки, где совершается купля-продажа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иностранных валют на национальную по курсу,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складывающемуся на основе спроса и предложения.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Валютный рынок форекс и влияние нефти на него">
            <a:extLst>
              <a:ext uri="{FF2B5EF4-FFF2-40B4-BE49-F238E27FC236}">
                <a16:creationId xmlns:a16="http://schemas.microsoft.com/office/drawing/2014/main" id="{8B5D996A-2249-4007-A0F5-96ECC913B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207" y="2843074"/>
            <a:ext cx="3915793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4969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азвитие мирового валютного рынка обусловлено следующими факторами:">
            <a:extLst>
              <a:ext uri="{FF2B5EF4-FFF2-40B4-BE49-F238E27FC236}">
                <a16:creationId xmlns:a16="http://schemas.microsoft.com/office/drawing/2014/main" id="{65DAF17A-7A98-4D76-A9DD-0FA18F1B6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6" b="20714"/>
          <a:stretch/>
        </p:blipFill>
        <p:spPr bwMode="auto">
          <a:xfrm>
            <a:off x="6421517" y="3437876"/>
            <a:ext cx="5441202" cy="3227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010D5C-48D3-413E-899A-86A0C8BA3CF3}"/>
              </a:ext>
            </a:extLst>
          </p:cNvPr>
          <p:cNvSpPr txBox="1"/>
          <p:nvPr/>
        </p:nvSpPr>
        <p:spPr>
          <a:xfrm>
            <a:off x="2869707" y="68347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4. Валютные рынки</a:t>
            </a:r>
          </a:p>
        </p:txBody>
      </p:sp>
      <p:pic>
        <p:nvPicPr>
          <p:cNvPr id="11268" name="Picture 4" descr="В число участников валютных рынков входят:">
            <a:extLst>
              <a:ext uri="{FF2B5EF4-FFF2-40B4-BE49-F238E27FC236}">
                <a16:creationId xmlns:a16="http://schemas.microsoft.com/office/drawing/2014/main" id="{D1C3B8F6-BA4A-4681-A9DF-59C502974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4" y="775638"/>
            <a:ext cx="5877766" cy="3971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0" name="Picture 6" descr="Кредит на валютном рынке Символ валюты Торговец, пособия, товарный знак,  сервис, другие png | PNGWing">
            <a:extLst>
              <a:ext uri="{FF2B5EF4-FFF2-40B4-BE49-F238E27FC236}">
                <a16:creationId xmlns:a16="http://schemas.microsoft.com/office/drawing/2014/main" id="{180BD774-BAF5-4310-A08D-FD7E38783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061" y="663419"/>
            <a:ext cx="4482114" cy="23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компьютерные иконки, деньги, кредит">
            <a:extLst>
              <a:ext uri="{FF2B5EF4-FFF2-40B4-BE49-F238E27FC236}">
                <a16:creationId xmlns:a16="http://schemas.microsoft.com/office/drawing/2014/main" id="{0BE8E330-EFD1-480D-A75C-BB5534ABD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0" y="4850022"/>
            <a:ext cx="3969613" cy="193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03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D87F0-6CC1-44AF-876F-6A98BFFAE722}"/>
              </a:ext>
            </a:extLst>
          </p:cNvPr>
          <p:cNvSpPr txBox="1"/>
          <p:nvPr/>
        </p:nvSpPr>
        <p:spPr>
          <a:xfrm>
            <a:off x="2657012" y="523782"/>
            <a:ext cx="6877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Динамика спроса на иностранную валюту в разрезе сегментов внутреннего валютного рынка, млн долларах.</a:t>
            </a:r>
            <a:endParaRPr lang="ru-RU" b="1" dirty="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26A21203-C160-4A9B-BEFA-3E2D093D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70" y="1751120"/>
            <a:ext cx="7263044" cy="39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855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0F1F844B-7011-43C7-AE5F-D78627670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775" y="1734710"/>
            <a:ext cx="7088450" cy="365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8CFC17-A330-49A1-9520-67DE0A9A890E}"/>
              </a:ext>
            </a:extLst>
          </p:cNvPr>
          <p:cNvSpPr txBox="1"/>
          <p:nvPr/>
        </p:nvSpPr>
        <p:spPr>
          <a:xfrm>
            <a:off x="3048740" y="489141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Объем валютных операций физических лиц в январе-апреле 2020 года, млн долларов.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3979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368051FD-30D7-4770-9359-0EB3CB63E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27" y="2201662"/>
            <a:ext cx="7936429" cy="372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4E1E48-977D-48EE-90BD-064C4A25A0F8}"/>
              </a:ext>
            </a:extLst>
          </p:cNvPr>
          <p:cNvSpPr txBox="1"/>
          <p:nvPr/>
        </p:nvSpPr>
        <p:spPr>
          <a:xfrm>
            <a:off x="3366856" y="933219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Источники финансирования импорта в январе-апреле 2019 и 2020 годов.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230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13006-B18E-44E8-B6FA-19060E73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3" y="485482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План лекции</a:t>
            </a:r>
            <a:r>
              <a:rPr lang="ru-KZ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F0C01-7A0A-426F-B05B-E34167FA4FC9}"/>
              </a:ext>
            </a:extLst>
          </p:cNvPr>
          <p:cNvSpPr txBox="1"/>
          <p:nvPr/>
        </p:nvSpPr>
        <p:spPr>
          <a:xfrm>
            <a:off x="612558" y="1630636"/>
            <a:ext cx="112332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Сущность валютных операций и валютной системы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Эволюция мировой валютной системы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Понятие валюты и её виды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Валютные рынки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Цель лекции: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теоретически обосновать сущность, роль валютных операций и валютной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139421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342BE6-F9DE-4573-8006-1AA958D001E7}"/>
              </a:ext>
            </a:extLst>
          </p:cNvPr>
          <p:cNvSpPr txBox="1"/>
          <p:nvPr/>
        </p:nvSpPr>
        <p:spPr>
          <a:xfrm>
            <a:off x="1085664" y="213064"/>
            <a:ext cx="100206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Сущность валютных операций и валютной системы</a:t>
            </a:r>
          </a:p>
        </p:txBody>
      </p:sp>
      <p:pic>
        <p:nvPicPr>
          <p:cNvPr id="3078" name="Picture 6" descr="Что изменилось с 1 марта в валютном регулировании для граждан и субъектов  хозяйствования Беларуси: разъяснения Нацбанка | Экономическая газета">
            <a:extLst>
              <a:ext uri="{FF2B5EF4-FFF2-40B4-BE49-F238E27FC236}">
                <a16:creationId xmlns:a16="http://schemas.microsoft.com/office/drawing/2014/main" id="{D1584062-129A-4B46-A8C7-1D6056729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92" y="2902997"/>
            <a:ext cx="4550666" cy="338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44A796B-A234-438A-B7CD-EFF037C70F92}"/>
              </a:ext>
            </a:extLst>
          </p:cNvPr>
          <p:cNvSpPr/>
          <p:nvPr/>
        </p:nvSpPr>
        <p:spPr>
          <a:xfrm>
            <a:off x="896645" y="1250817"/>
            <a:ext cx="6525087" cy="15905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Валютные операции -</a:t>
            </a:r>
            <a:r>
              <a:rPr lang="ru-RU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это операции на валютном рынке по внешнеторговым расчетам, туризму, миграции капиталов, рабочей силы и т.д., предполагающие использование иностранной валюты покупателями, продавцами, посредниками, банками, фирмами.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865569-70DB-4B78-959F-D903BB34EEAF}"/>
              </a:ext>
            </a:extLst>
          </p:cNvPr>
          <p:cNvSpPr txBox="1"/>
          <p:nvPr/>
        </p:nvSpPr>
        <p:spPr>
          <a:xfrm>
            <a:off x="2479090" y="3522176"/>
            <a:ext cx="30487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Валютные операции 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28CACF3-4024-478D-A4C1-22F637E9396A}"/>
              </a:ext>
            </a:extLst>
          </p:cNvPr>
          <p:cNvCxnSpPr>
            <a:stCxn id="13" idx="2"/>
          </p:cNvCxnSpPr>
          <p:nvPr/>
        </p:nvCxnSpPr>
        <p:spPr>
          <a:xfrm flipH="1">
            <a:off x="3142695" y="3891508"/>
            <a:ext cx="860765" cy="597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D820D3E-0817-4AB1-AACC-95A06B519A2B}"/>
              </a:ext>
            </a:extLst>
          </p:cNvPr>
          <p:cNvCxnSpPr>
            <a:stCxn id="13" idx="2"/>
          </p:cNvCxnSpPr>
          <p:nvPr/>
        </p:nvCxnSpPr>
        <p:spPr>
          <a:xfrm>
            <a:off x="4003460" y="3891508"/>
            <a:ext cx="852625" cy="597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13E7A96-49E8-4556-B378-44CE3384F9EE}"/>
              </a:ext>
            </a:extLst>
          </p:cNvPr>
          <p:cNvSpPr txBox="1"/>
          <p:nvPr/>
        </p:nvSpPr>
        <p:spPr>
          <a:xfrm>
            <a:off x="1582075" y="4683853"/>
            <a:ext cx="242138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Межбанковские (осуществляемые между банками )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3E6041-DBB8-4E68-B463-11D5B622E873}"/>
              </a:ext>
            </a:extLst>
          </p:cNvPr>
          <p:cNvSpPr txBox="1"/>
          <p:nvPr/>
        </p:nvSpPr>
        <p:spPr>
          <a:xfrm>
            <a:off x="4481992" y="4679125"/>
            <a:ext cx="235381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Биржевые</a:t>
            </a:r>
          </a:p>
          <a:p>
            <a:pPr algn="ctr"/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(выполняемые на валютных биржах)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86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054BF3-84FF-44C6-9D39-C7CC1A469A59}"/>
              </a:ext>
            </a:extLst>
          </p:cNvPr>
          <p:cNvSpPr txBox="1"/>
          <p:nvPr/>
        </p:nvSpPr>
        <p:spPr>
          <a:xfrm>
            <a:off x="921427" y="195309"/>
            <a:ext cx="103491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Сущность валютных операций и валютной системы</a:t>
            </a:r>
          </a:p>
        </p:txBody>
      </p:sp>
      <p:pic>
        <p:nvPicPr>
          <p:cNvPr id="4098" name="Picture 2" descr="Учет валютных операций | Аудиторские услуги в Новосибирске - Центр - Аудит">
            <a:extLst>
              <a:ext uri="{FF2B5EF4-FFF2-40B4-BE49-F238E27FC236}">
                <a16:creationId xmlns:a16="http://schemas.microsoft.com/office/drawing/2014/main" id="{DBC87DE2-A0A0-41C3-8D6A-18F8CB6C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920" y="2514302"/>
            <a:ext cx="4999970" cy="41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8E1138-2869-4AA0-B792-F8B4DEADF415}"/>
              </a:ext>
            </a:extLst>
          </p:cNvPr>
          <p:cNvSpPr txBox="1"/>
          <p:nvPr/>
        </p:nvSpPr>
        <p:spPr>
          <a:xfrm>
            <a:off x="5797117" y="1198485"/>
            <a:ext cx="5839287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Кроме того, все валютные операции можно разделить на </a:t>
            </a:r>
            <a:r>
              <a:rPr lang="ru-RU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кассовые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когда поставка валюты банками осуществляется в момент заключения сделки или через несколько дней) и </a:t>
            </a:r>
            <a:r>
              <a:rPr lang="ru-RU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срочные (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когда существует временной разрыв между датой заключения сделки и датой ее реализации)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FB8138-A514-473A-8633-9F5594F7A493}"/>
              </a:ext>
            </a:extLst>
          </p:cNvPr>
          <p:cNvSpPr txBox="1"/>
          <p:nvPr/>
        </p:nvSpPr>
        <p:spPr>
          <a:xfrm>
            <a:off x="5669500" y="5336349"/>
            <a:ext cx="60945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случае их равенства валютная позиция считается </a:t>
            </a:r>
            <a:r>
              <a:rPr lang="ru-RU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закрытой,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при несовпадении - </a:t>
            </a:r>
            <a:r>
              <a:rPr lang="ru-RU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открытой.</a:t>
            </a:r>
            <a:endParaRPr lang="ru-RU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5ADCA982-B9F8-42A9-873E-73C94C2CD702}"/>
              </a:ext>
            </a:extLst>
          </p:cNvPr>
          <p:cNvSpPr/>
          <p:nvPr/>
        </p:nvSpPr>
        <p:spPr>
          <a:xfrm>
            <a:off x="8756153" y="4709746"/>
            <a:ext cx="471628" cy="62660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BD9B64-9328-4ABD-9E83-8A672DE8A660}"/>
              </a:ext>
            </a:extLst>
          </p:cNvPr>
          <p:cNvSpPr txBox="1"/>
          <p:nvPr/>
        </p:nvSpPr>
        <p:spPr>
          <a:xfrm>
            <a:off x="6275218" y="3600521"/>
            <a:ext cx="512907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Соотношение требований (покупки) и обязательств (продажи) банка в иностранной валюте определяет его </a:t>
            </a:r>
            <a:r>
              <a:rPr lang="ru-RU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валютную позицию.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B06768C8-1D6F-4282-A9E3-5ACD7AAFBFED}"/>
              </a:ext>
            </a:extLst>
          </p:cNvPr>
          <p:cNvSpPr/>
          <p:nvPr/>
        </p:nvSpPr>
        <p:spPr>
          <a:xfrm>
            <a:off x="8703999" y="2951433"/>
            <a:ext cx="523782" cy="64908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Международные валютно-кредитные организации | Pro-Books.ru — Книжный бизнес">
            <a:extLst>
              <a:ext uri="{FF2B5EF4-FFF2-40B4-BE49-F238E27FC236}">
                <a16:creationId xmlns:a16="http://schemas.microsoft.com/office/drawing/2014/main" id="{8C47F5FA-EB26-4281-8A1D-3B07FCC08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6" y="1140388"/>
            <a:ext cx="4131814" cy="332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9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Виды валютных операций">
            <a:extLst>
              <a:ext uri="{FF2B5EF4-FFF2-40B4-BE49-F238E27FC236}">
                <a16:creationId xmlns:a16="http://schemas.microsoft.com/office/drawing/2014/main" id="{175E99EA-0A29-4BF2-B7DF-B4CDF4A48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2" t="5566" r="813" b="6796"/>
          <a:stretch/>
        </p:blipFill>
        <p:spPr bwMode="auto">
          <a:xfrm>
            <a:off x="1553161" y="788245"/>
            <a:ext cx="8922490" cy="5870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D4C75A-85FA-4AFF-A380-68E4D68A47F9}"/>
              </a:ext>
            </a:extLst>
          </p:cNvPr>
          <p:cNvSpPr txBox="1"/>
          <p:nvPr/>
        </p:nvSpPr>
        <p:spPr>
          <a:xfrm>
            <a:off x="1103050" y="62144"/>
            <a:ext cx="103402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Сущность валютных операций и валютной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94959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D5FB74-5BF6-472D-B2C5-93E212CC413A}"/>
              </a:ext>
            </a:extLst>
          </p:cNvPr>
          <p:cNvSpPr txBox="1"/>
          <p:nvPr/>
        </p:nvSpPr>
        <p:spPr>
          <a:xfrm>
            <a:off x="1067539" y="124288"/>
            <a:ext cx="10260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Сущность валютных операций и валютной системы</a:t>
            </a:r>
          </a:p>
        </p:txBody>
      </p:sp>
      <p:pic>
        <p:nvPicPr>
          <p:cNvPr id="6148" name="Picture 4" descr="Мировая валютная система - это форма валютных отношений">
            <a:extLst>
              <a:ext uri="{FF2B5EF4-FFF2-40B4-BE49-F238E27FC236}">
                <a16:creationId xmlns:a16="http://schemas.microsoft.com/office/drawing/2014/main" id="{ACA8874E-093C-4CB4-BE4B-92EB297D9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75" y="2891507"/>
            <a:ext cx="4813408" cy="2729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095D30-C2CC-49E5-8DF0-B4494F817388}"/>
              </a:ext>
            </a:extLst>
          </p:cNvPr>
          <p:cNvSpPr txBox="1"/>
          <p:nvPr/>
        </p:nvSpPr>
        <p:spPr>
          <a:xfrm>
            <a:off x="6434349" y="844069"/>
            <a:ext cx="539762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Валютные отношения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представляют собой разновидность денежных отношений, возникающих при функционировании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денег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 международном обороте.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1ABB9-E122-4E4C-BBEE-AD6C027659D2}"/>
              </a:ext>
            </a:extLst>
          </p:cNvPr>
          <p:cNvSpPr txBox="1"/>
          <p:nvPr/>
        </p:nvSpPr>
        <p:spPr>
          <a:xfrm>
            <a:off x="944245" y="1350443"/>
            <a:ext cx="481340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Различают национальную, мировую и региональную валютные системы.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C3DDB-9749-4FD3-A3CB-FD86184CC71B}"/>
              </a:ext>
            </a:extLst>
          </p:cNvPr>
          <p:cNvSpPr txBox="1"/>
          <p:nvPr/>
        </p:nvSpPr>
        <p:spPr>
          <a:xfrm>
            <a:off x="944245" y="2463457"/>
            <a:ext cx="4982083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Национальная валютная система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сформировалась в рамках национальной денежной системы, которая регламентировала порядок денежных расчетов данной страны с другими 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государствами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A2CA0C-FB0B-475C-ABD3-7E983E9E5F3F}"/>
              </a:ext>
            </a:extLst>
          </p:cNvPr>
          <p:cNvSpPr txBox="1"/>
          <p:nvPr/>
        </p:nvSpPr>
        <p:spPr>
          <a:xfrm>
            <a:off x="966923" y="4120753"/>
            <a:ext cx="4982083" cy="11130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Мировая валютная система</a:t>
            </a:r>
            <a:r>
              <a:rPr lang="ru-RU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это совокупность экономических отношений в мировой хозяйственной сфере, связанных с функционированием валюты.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69B0E8-FE8C-4455-A3C1-0D7C2689F74B}"/>
              </a:ext>
            </a:extLst>
          </p:cNvPr>
          <p:cNvSpPr txBox="1"/>
          <p:nvPr/>
        </p:nvSpPr>
        <p:spPr>
          <a:xfrm>
            <a:off x="966924" y="5620698"/>
            <a:ext cx="4982083" cy="11130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Региональная валютная система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способствует 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внутрирегиональному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интегрированию и сокращению диапазона колебаний национальных валют.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6367A3E1-0F6F-474A-8BC3-3EC965FED953}"/>
              </a:ext>
            </a:extLst>
          </p:cNvPr>
          <p:cNvCxnSpPr>
            <a:stCxn id="9" idx="1"/>
            <a:endCxn id="17" idx="1"/>
          </p:cNvCxnSpPr>
          <p:nvPr/>
        </p:nvCxnSpPr>
        <p:spPr>
          <a:xfrm rot="10800000" flipH="1" flipV="1">
            <a:off x="944244" y="1673609"/>
            <a:ext cx="22679" cy="4503596"/>
          </a:xfrm>
          <a:prstGeom prst="bentConnector3">
            <a:avLst>
              <a:gd name="adj1" fmla="val -206489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DA6C634-9A07-4733-BFD1-57020BA39191}"/>
              </a:ext>
            </a:extLst>
          </p:cNvPr>
          <p:cNvCxnSpPr/>
          <p:nvPr/>
        </p:nvCxnSpPr>
        <p:spPr>
          <a:xfrm>
            <a:off x="443883" y="2956264"/>
            <a:ext cx="523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FD8308A0-87AF-4BDC-9EBC-16ED485EDF74}"/>
              </a:ext>
            </a:extLst>
          </p:cNvPr>
          <p:cNvCxnSpPr/>
          <p:nvPr/>
        </p:nvCxnSpPr>
        <p:spPr>
          <a:xfrm>
            <a:off x="470517" y="4589755"/>
            <a:ext cx="4850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28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4713DD-C698-457B-A728-E84C0140A214}"/>
              </a:ext>
            </a:extLst>
          </p:cNvPr>
          <p:cNvSpPr txBox="1"/>
          <p:nvPr/>
        </p:nvSpPr>
        <p:spPr>
          <a:xfrm>
            <a:off x="1010205" y="168675"/>
            <a:ext cx="10171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Сущность валютных операций и валютной системы</a:t>
            </a:r>
          </a:p>
        </p:txBody>
      </p:sp>
      <p:pic>
        <p:nvPicPr>
          <p:cNvPr id="5122" name="Picture 2" descr="Валютная система и её элементы">
            <a:extLst>
              <a:ext uri="{FF2B5EF4-FFF2-40B4-BE49-F238E27FC236}">
                <a16:creationId xmlns:a16="http://schemas.microsoft.com/office/drawing/2014/main" id="{401C06AD-CECD-4641-9D39-03DF12051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78" y="3429000"/>
            <a:ext cx="8090980" cy="289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0FE934-D533-483D-BDB7-3A20920759AF}"/>
              </a:ext>
            </a:extLst>
          </p:cNvPr>
          <p:cNvSpPr txBox="1"/>
          <p:nvPr/>
        </p:nvSpPr>
        <p:spPr>
          <a:xfrm>
            <a:off x="471997" y="1020933"/>
            <a:ext cx="1149658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Валютная система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это форма организации валютных отношений, закрепленная национальным законодательством (национальная система) или межгосударственным соглашением (мировая и региональная системы).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9976-E8AE-4D5B-9B0C-EDC9D1423837}"/>
              </a:ext>
            </a:extLst>
          </p:cNvPr>
          <p:cNvSpPr txBox="1"/>
          <p:nvPr/>
        </p:nvSpPr>
        <p:spPr>
          <a:xfrm>
            <a:off x="2780976" y="2273301"/>
            <a:ext cx="7153183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Валютная система представляет собой совокупность двух основных элементов – валютного механизма и валютных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357004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новные элементы национальной и мировой валютной системы  ">
            <a:extLst>
              <a:ext uri="{FF2B5EF4-FFF2-40B4-BE49-F238E27FC236}">
                <a16:creationId xmlns:a16="http://schemas.microsoft.com/office/drawing/2014/main" id="{1611E7DD-6059-4AF8-99DF-2315F0A6A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62144"/>
            <a:ext cx="9156700" cy="679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9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 Эволюция мировой валютной системы">
            <a:extLst>
              <a:ext uri="{FF2B5EF4-FFF2-40B4-BE49-F238E27FC236}">
                <a16:creationId xmlns:a16="http://schemas.microsoft.com/office/drawing/2014/main" id="{1DAE4A68-4DDD-4FAC-BF1F-97F4E61AC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2" r="18"/>
          <a:stretch/>
        </p:blipFill>
        <p:spPr bwMode="auto">
          <a:xfrm>
            <a:off x="0" y="541538"/>
            <a:ext cx="12192000" cy="63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2082AC-1D38-45E8-87E9-35449485C3D2}"/>
              </a:ext>
            </a:extLst>
          </p:cNvPr>
          <p:cNvSpPr txBox="1"/>
          <p:nvPr/>
        </p:nvSpPr>
        <p:spPr>
          <a:xfrm>
            <a:off x="1777752" y="0"/>
            <a:ext cx="89109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2. Эволюция мировой валютной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058555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983</Words>
  <Application>Microsoft Office PowerPoint</Application>
  <PresentationFormat>Широкоэкранный</PresentationFormat>
  <Paragraphs>67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inherit</vt:lpstr>
      <vt:lpstr>Roboto</vt:lpstr>
      <vt:lpstr>Тема Office</vt:lpstr>
      <vt:lpstr>Презентация PowerPoint</vt:lpstr>
      <vt:lpstr>План лекции: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Mechta User</dc:creator>
  <cp:lastModifiedBy>Mechta User</cp:lastModifiedBy>
  <cp:revision>37</cp:revision>
  <dcterms:created xsi:type="dcterms:W3CDTF">2021-09-08T03:34:35Z</dcterms:created>
  <dcterms:modified xsi:type="dcterms:W3CDTF">2021-09-08T04:43:23Z</dcterms:modified>
</cp:coreProperties>
</file>